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9" r:id="rId4"/>
    <p:sldId id="258" r:id="rId5"/>
    <p:sldId id="283" r:id="rId6"/>
    <p:sldId id="277" r:id="rId7"/>
    <p:sldId id="284" r:id="rId8"/>
    <p:sldId id="286" r:id="rId9"/>
    <p:sldId id="278" r:id="rId10"/>
    <p:sldId id="287" r:id="rId11"/>
    <p:sldId id="288" r:id="rId12"/>
    <p:sldId id="293" r:id="rId13"/>
    <p:sldId id="295" r:id="rId14"/>
    <p:sldId id="279" r:id="rId15"/>
    <p:sldId id="289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265" r:id="rId25"/>
  </p:sldIdLst>
  <p:sldSz cx="12192000" cy="6858000"/>
  <p:notesSz cx="6858000" cy="9144000"/>
  <p:embeddedFontLst>
    <p:embeddedFont>
      <p:font typeface="微软雅黑" panose="020B0503020204020204" pitchFamily="34" charset="-122"/>
      <p:regular r:id="rId29"/>
    </p:embeddedFont>
    <p:embeddedFont>
      <p:font typeface="微软雅黑 Light" panose="020B0502040204020203" pitchFamily="34" charset="-122"/>
      <p:regular r:id="rId30"/>
    </p:embeddedFont>
    <p:embeddedFont>
      <p:font typeface="等线 Light" panose="02010600030101010101" charset="-122"/>
      <p:regular r:id="rId31"/>
    </p:embeddedFont>
    <p:embeddedFont>
      <p:font typeface="等线" panose="02010600030101010101" charset="-122"/>
      <p:regular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86DCFA"/>
    <a:srgbClr val="FFCB25"/>
    <a:srgbClr val="6DD9FF"/>
    <a:srgbClr val="485F78"/>
    <a:srgbClr val="1F2631"/>
    <a:srgbClr val="2AB3C6"/>
    <a:srgbClr val="0D1015"/>
    <a:srgbClr val="497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 autoAdjust="0"/>
    <p:restoredTop sz="95320" autoAdjust="0"/>
  </p:normalViewPr>
  <p:slideViewPr>
    <p:cSldViewPr snapToGrid="0">
      <p:cViewPr varScale="1">
        <p:scale>
          <a:sx n="40" d="100"/>
          <a:sy n="40" d="100"/>
        </p:scale>
        <p:origin x="5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7.jpeg"/><Relationship Id="rId6" Type="http://schemas.openxmlformats.org/officeDocument/2006/relationships/tags" Target="../tags/tag4.xml"/><Relationship Id="rId5" Type="http://schemas.openxmlformats.org/officeDocument/2006/relationships/image" Target="../media/image26.jpeg"/><Relationship Id="rId4" Type="http://schemas.openxmlformats.org/officeDocument/2006/relationships/tags" Target="../tags/tag3.xml"/><Relationship Id="rId3" Type="http://schemas.openxmlformats.org/officeDocument/2006/relationships/image" Target="../media/image25.jpeg"/><Relationship Id="rId2" Type="http://schemas.openxmlformats.org/officeDocument/2006/relationships/tags" Target="../tags/tag2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tags" Target="../tags/tag5.xml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4240" y="2470169"/>
            <a:ext cx="2318327" cy="1869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171250501  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孙适然</a:t>
            </a:r>
            <a:endParaRPr lang="en-US" altLang="zh-CN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171250502  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曹润泽</a:t>
            </a:r>
            <a:endParaRPr lang="en-US" altLang="zh-CN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171250523  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曾思鸿</a:t>
            </a:r>
            <a:endParaRPr lang="en-US" altLang="zh-CN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171250582  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   阳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31999" y="3547035"/>
            <a:ext cx="705658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Spark Streaming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实践报告 一</a:t>
            </a:r>
            <a:endParaRPr lang="zh-CN" altLang="en-US" sz="2000" dirty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22951" y="2463521"/>
            <a:ext cx="417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视频信息分析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99" y="2397948"/>
            <a:ext cx="2890952" cy="962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9814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9628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代码解析</a:t>
            </a:r>
            <a:endParaRPr lang="en-US" altLang="zh-CN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9552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simulatStream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995" y="545465"/>
            <a:ext cx="7461250" cy="5767070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933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9628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代码解析</a:t>
            </a:r>
            <a:endParaRPr lang="en-US" altLang="zh-CN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9552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processStream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550" y="1032510"/>
            <a:ext cx="7474585" cy="4381500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933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9628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代码解析</a:t>
            </a:r>
            <a:endParaRPr lang="en-US" altLang="zh-CN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9552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views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index. js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015" y="779145"/>
            <a:ext cx="5601335" cy="53003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155" y="779145"/>
            <a:ext cx="2857500" cy="4632960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24124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0" y="2524125"/>
            <a:ext cx="12192000" cy="1143000"/>
          </a:xfrm>
          <a:prstGeom prst="triangle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图片包含 游戏机, 钟表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29" y="850857"/>
            <a:ext cx="1058046" cy="1058046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999360" y="2142226"/>
            <a:ext cx="223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0" y="1323340"/>
            <a:ext cx="12173585" cy="421195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录像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74220" cy="68586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0" y="1323340"/>
            <a:ext cx="12173585" cy="421195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9423" y="34173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捕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65" y="2230120"/>
            <a:ext cx="10058400" cy="2397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0" y="1323340"/>
            <a:ext cx="12173585" cy="421195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9423" y="34173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捕获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65" y="2198370"/>
            <a:ext cx="10058400" cy="24618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0" y="1323340"/>
            <a:ext cx="12173585" cy="421195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9423" y="34173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捕获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135" y="1455420"/>
            <a:ext cx="8507095" cy="39465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0" y="1323340"/>
            <a:ext cx="12173585" cy="421195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9423" y="34173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捕获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75205"/>
            <a:ext cx="10058400" cy="23075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0" y="1323340"/>
            <a:ext cx="12173585" cy="421195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9423" y="34173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捕获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79400" y="4260215"/>
            <a:ext cx="4084320" cy="2011680"/>
          </a:xfrm>
          <a:prstGeom prst="rect">
            <a:avLst/>
          </a:prstGeom>
        </p:spPr>
      </p:pic>
      <p:pic>
        <p:nvPicPr>
          <p:cNvPr id="5" name="图片 4" descr="捕获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76270" y="1162050"/>
            <a:ext cx="5839460" cy="2436495"/>
          </a:xfrm>
          <a:prstGeom prst="rect">
            <a:avLst/>
          </a:prstGeom>
        </p:spPr>
      </p:pic>
      <p:pic>
        <p:nvPicPr>
          <p:cNvPr id="7" name="图片 6" descr="捕获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890510" y="4260215"/>
            <a:ext cx="3837305" cy="2011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599649" y="6300934"/>
            <a:ext cx="57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1F26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2000" dirty="0">
              <a:solidFill>
                <a:srgbClr val="1F263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58" y="3429001"/>
            <a:ext cx="5863531" cy="34289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865090" y="0"/>
            <a:ext cx="6326910" cy="34293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6200000">
            <a:off x="5468237" y="1493348"/>
            <a:ext cx="553559" cy="24014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5400000">
            <a:off x="5708382" y="4922349"/>
            <a:ext cx="553559" cy="24014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777514" y="828590"/>
            <a:ext cx="2310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需求介绍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63988" y="4257591"/>
            <a:ext cx="2310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863987" y="828590"/>
            <a:ext cx="2310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数据来源</a:t>
            </a:r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780273" y="4257591"/>
            <a:ext cx="2310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具体实现</a:t>
            </a:r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图片 26" descr="图片包含 游戏机, 钟表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908" y="4173818"/>
            <a:ext cx="784220" cy="784220"/>
          </a:xfrm>
          <a:prstGeom prst="rect">
            <a:avLst/>
          </a:prstGeom>
        </p:spPr>
      </p:pic>
      <p:pic>
        <p:nvPicPr>
          <p:cNvPr id="29" name="图片 28" descr="图片包含 游戏机, 画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35" y="4173818"/>
            <a:ext cx="784220" cy="784220"/>
          </a:xfrm>
          <a:prstGeom prst="rect">
            <a:avLst/>
          </a:prstGeom>
        </p:spPr>
      </p:pic>
      <p:pic>
        <p:nvPicPr>
          <p:cNvPr id="31" name="图片 30" descr="图片包含 游戏机, 钟表, 画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33" y="746507"/>
            <a:ext cx="784221" cy="784221"/>
          </a:xfrm>
          <a:prstGeom prst="rect">
            <a:avLst/>
          </a:prstGeom>
        </p:spPr>
      </p:pic>
      <p:pic>
        <p:nvPicPr>
          <p:cNvPr id="35" name="图片 34" descr="图片包含 游戏机, 画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35" y="828590"/>
            <a:ext cx="784221" cy="78422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0" y="1323340"/>
            <a:ext cx="12173585" cy="421195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9423" y="34173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55" y="1693545"/>
            <a:ext cx="4339590" cy="34721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68220" y="5225415"/>
            <a:ext cx="16484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2018-01-01</a:t>
            </a:r>
            <a:endParaRPr lang="en-US" altLang="zh-CN" sz="10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 descr="2018-12-31.lo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15" y="1693545"/>
            <a:ext cx="4355465" cy="34842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557135" y="5225415"/>
            <a:ext cx="16484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2019-01-01</a:t>
            </a:r>
            <a:endParaRPr lang="en-US" altLang="zh-CN" sz="10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0" y="1323340"/>
            <a:ext cx="12173585" cy="421195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9423" y="34173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68220" y="5225415"/>
            <a:ext cx="16484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2019-02-05</a:t>
            </a:r>
            <a:endParaRPr lang="en-US" altLang="zh-CN" sz="10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57135" y="5225415"/>
            <a:ext cx="16484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2019-02-14</a:t>
            </a:r>
            <a:endParaRPr lang="en-US" altLang="zh-CN" sz="10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2019-02-05.lo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29005" y="1704340"/>
            <a:ext cx="4326890" cy="3462020"/>
          </a:xfrm>
          <a:prstGeom prst="rect">
            <a:avLst/>
          </a:prstGeom>
        </p:spPr>
      </p:pic>
      <p:pic>
        <p:nvPicPr>
          <p:cNvPr id="5" name="图片 4" descr="2019-02-14.lo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155" y="1704340"/>
            <a:ext cx="4377055" cy="35013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0" y="1323340"/>
            <a:ext cx="12173585" cy="421195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结论探讨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4817" y="2029326"/>
            <a:ext cx="9561730" cy="3569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标签整体总是以固定的高频词汇领先为主，尤其是游戏方面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在特定的节日，时间段内，活动时期，词汇会相应变化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一些发现：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Vlog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年底开始火热，一直持续到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2019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年三四月份，热度持续上升；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临近寒假结束的时候，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站标签会开始出现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新人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这个词汇；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某些社会热点问题并不会成为标签，像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年去世的霍金、金庸，大部分的标签都是自发的，抽象的；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本以为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鬼畜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一词应该热度很大，然而并不是；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32094" y="2875002"/>
            <a:ext cx="41743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!</a:t>
            </a:r>
            <a:endParaRPr lang="zh-CN" altLang="en-US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24124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0" y="2524125"/>
            <a:ext cx="12192000" cy="1143000"/>
          </a:xfrm>
          <a:prstGeom prst="triangle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图片包含 游戏机, 画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29" y="854103"/>
            <a:ext cx="1058046" cy="105804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99360" y="2142226"/>
            <a:ext cx="223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需求介绍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" y="635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0" y="1323340"/>
            <a:ext cx="12173585" cy="421195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9423" y="34173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需求介绍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14817" y="2029326"/>
            <a:ext cx="956173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展示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 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站实时发布视频的标签情况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对比不同时间段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站所</a:t>
            </a:r>
            <a:r>
              <a:rPr 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发布视频的标签布局</a:t>
            </a:r>
            <a:endParaRPr lang="zh-CN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24124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0" y="2524125"/>
            <a:ext cx="12192000" cy="1143000"/>
          </a:xfrm>
          <a:prstGeom prst="triangle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图片包含 游戏机, 钟表, 画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29" y="850856"/>
            <a:ext cx="1058046" cy="1058046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999360" y="2142226"/>
            <a:ext cx="223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数据来源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0" y="1323340"/>
            <a:ext cx="12173585" cy="421195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14817" y="2029326"/>
            <a:ext cx="95617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数据来源：https://www.bilibili.com/video/av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{}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9423" y="34173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YPT`@NU6I@6O]})2K~R7Q]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85" y="2692400"/>
            <a:ext cx="5524500" cy="600075"/>
          </a:xfrm>
          <a:prstGeom prst="rect">
            <a:avLst/>
          </a:prstGeom>
        </p:spPr>
      </p:pic>
      <p:pic>
        <p:nvPicPr>
          <p:cNvPr id="3" name="图片 2" descr="B8MZ6K(M4~5%TGX{MHMH[Y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310" y="2692400"/>
            <a:ext cx="2919095" cy="255714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9814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电脑屏幕的截图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557" y="864957"/>
            <a:ext cx="8256158" cy="512554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9628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数据示例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77825" y="1365885"/>
            <a:ext cx="27184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Robo 3T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可视化界面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mongoDB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24124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0" y="2524125"/>
            <a:ext cx="12192000" cy="1143000"/>
          </a:xfrm>
          <a:prstGeom prst="triangle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图片包含 游戏机, 画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29" y="854102"/>
            <a:ext cx="1058046" cy="105804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99360" y="2142226"/>
            <a:ext cx="223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具体实现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0" y="1323340"/>
            <a:ext cx="12173585" cy="421195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14817" y="2029326"/>
            <a:ext cx="956173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simulatStream.py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模拟流数据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processStream.py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做map和reduce处理，保存结果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Django前台ajax轮询，获取数据，Echarts展示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9423" y="34173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实现思路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KSO_WM_MEDIACOVER_FLAG" val="1"/>
</p:tagLst>
</file>

<file path=ppt/tags/tag2.xml><?xml version="1.0" encoding="utf-8"?>
<p:tagLst xmlns:p="http://schemas.openxmlformats.org/presentationml/2006/main">
  <p:tag name="KSO_WM_UNIT_PLACING_PICTURE_USER_VIEWPORT" val="{&quot;height&quot;:3168,&quot;width&quot;:6432}"/>
</p:tagLst>
</file>

<file path=ppt/tags/tag3.xml><?xml version="1.0" encoding="utf-8"?>
<p:tagLst xmlns:p="http://schemas.openxmlformats.org/presentationml/2006/main">
  <p:tag name="KSO_WM_UNIT_PLACING_PICTURE_USER_VIEWPORT" val="{&quot;height&quot;:3837,&quot;width&quot;:9196}"/>
</p:tagLst>
</file>

<file path=ppt/tags/tag4.xml><?xml version="1.0" encoding="utf-8"?>
<p:tagLst xmlns:p="http://schemas.openxmlformats.org/presentationml/2006/main">
  <p:tag name="KSO_WM_UNIT_PLACING_PICTURE_USER_VIEWPORT" val="{&quot;height&quot;:3168,&quot;width&quot;:6043}"/>
</p:tagLst>
</file>

<file path=ppt/tags/tag5.xml><?xml version="1.0" encoding="utf-8"?>
<p:tagLst xmlns:p="http://schemas.openxmlformats.org/presentationml/2006/main">
  <p:tag name="KSO_WM_UNIT_PLACING_PICTURE_USER_VIEWPORT" val="{&quot;height&quot;:5452,&quot;width&quot;:681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649</Words>
  <Application>WPS 演示</Application>
  <PresentationFormat>宽屏</PresentationFormat>
  <Paragraphs>107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微软雅黑 Light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∑永:目信哆</cp:lastModifiedBy>
  <cp:revision>76</cp:revision>
  <dcterms:created xsi:type="dcterms:W3CDTF">2019-09-23T02:07:00Z</dcterms:created>
  <dcterms:modified xsi:type="dcterms:W3CDTF">2019-10-13T10:11:26Z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